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8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5143500" type="screen16x9"/>
  <p:notesSz cx="6858000" cy="9144000"/>
  <p:embeddedFontLst>
    <p:embeddedFont>
      <p:font typeface="Pacifico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4F66C-2753-409D-A113-DE4196CEA3D3}" v="52" dt="2020-10-13T23:29:37.910"/>
    <p1510:client id="{394D35E1-B437-4C95-858B-5FA7FEC7652F}" v="3" dt="2020-10-15T15:29:37.743"/>
  </p1510:revLst>
</p1510:revInfo>
</file>

<file path=ppt/tableStyles.xml><?xml version="1.0" encoding="utf-8"?>
<a:tblStyleLst xmlns:a="http://schemas.openxmlformats.org/drawingml/2006/main" def="{6486BB5C-DED0-46FA-9CA9-FFAE774D9575}">
  <a:tblStyle styleId="{6486BB5C-DED0-46FA-9CA9-FFAE774D9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966B7B-31A9-46C4-BEDC-C804B2B892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Elena Cruz Meza" userId="S::mcruzm@ipn.mx::f7a7522d-34b4-4f78-a277-e6647efa8222" providerId="AD" clId="Web-{394D35E1-B437-4C95-858B-5FA7FEC7652F}"/>
    <pc:docChg chg="sldOrd">
      <pc:chgData name="Maria Elena Cruz Meza" userId="S::mcruzm@ipn.mx::f7a7522d-34b4-4f78-a277-e6647efa8222" providerId="AD" clId="Web-{394D35E1-B437-4C95-858B-5FA7FEC7652F}" dt="2020-10-15T15:29:37.743" v="2"/>
      <pc:docMkLst>
        <pc:docMk/>
      </pc:docMkLst>
      <pc:sldChg chg="ord">
        <pc:chgData name="Maria Elena Cruz Meza" userId="S::mcruzm@ipn.mx::f7a7522d-34b4-4f78-a277-e6647efa8222" providerId="AD" clId="Web-{394D35E1-B437-4C95-858B-5FA7FEC7652F}" dt="2020-10-15T15:29:37.743" v="2"/>
        <pc:sldMkLst>
          <pc:docMk/>
          <pc:sldMk cId="0" sldId="263"/>
        </pc:sldMkLst>
      </pc:sldChg>
      <pc:sldChg chg="ord">
        <pc:chgData name="Maria Elena Cruz Meza" userId="S::mcruzm@ipn.mx::f7a7522d-34b4-4f78-a277-e6647efa8222" providerId="AD" clId="Web-{394D35E1-B437-4C95-858B-5FA7FEC7652F}" dt="2020-10-15T15:29:15.555" v="1"/>
        <pc:sldMkLst>
          <pc:docMk/>
          <pc:sldMk cId="0" sldId="282"/>
        </pc:sldMkLst>
      </pc:sldChg>
    </pc:docChg>
  </pc:docChgLst>
  <pc:docChgLst>
    <pc:chgData name="Maria Elena Cruz Meza" userId="S::mcruzm@ipn.mx::f7a7522d-34b4-4f78-a277-e6647efa8222" providerId="AD" clId="Web-{0544F66C-2753-409D-A113-DE4196CEA3D3}"/>
    <pc:docChg chg="delSld modSld">
      <pc:chgData name="Maria Elena Cruz Meza" userId="S::mcruzm@ipn.mx::f7a7522d-34b4-4f78-a277-e6647efa8222" providerId="AD" clId="Web-{0544F66C-2753-409D-A113-DE4196CEA3D3}" dt="2020-10-13T23:29:37.910" v="51" actId="14100"/>
      <pc:docMkLst>
        <pc:docMk/>
      </pc:docMkLst>
      <pc:sldChg chg="modSp">
        <pc:chgData name="Maria Elena Cruz Meza" userId="S::mcruzm@ipn.mx::f7a7522d-34b4-4f78-a277-e6647efa8222" providerId="AD" clId="Web-{0544F66C-2753-409D-A113-DE4196CEA3D3}" dt="2020-10-13T23:29:37.910" v="51" actId="14100"/>
        <pc:sldMkLst>
          <pc:docMk/>
          <pc:sldMk cId="0" sldId="282"/>
        </pc:sldMkLst>
        <pc:picChg chg="mod">
          <ac:chgData name="Maria Elena Cruz Meza" userId="S::mcruzm@ipn.mx::f7a7522d-34b4-4f78-a277-e6647efa8222" providerId="AD" clId="Web-{0544F66C-2753-409D-A113-DE4196CEA3D3}" dt="2020-10-13T23:29:37.910" v="51" actId="14100"/>
          <ac:picMkLst>
            <pc:docMk/>
            <pc:sldMk cId="0" sldId="282"/>
            <ac:picMk id="277" creationId="{00000000-0000-0000-0000-000000000000}"/>
          </ac:picMkLst>
        </pc:picChg>
      </pc:sldChg>
      <pc:sldChg chg="del">
        <pc:chgData name="Maria Elena Cruz Meza" userId="S::mcruzm@ipn.mx::f7a7522d-34b4-4f78-a277-e6647efa8222" providerId="AD" clId="Web-{0544F66C-2753-409D-A113-DE4196CEA3D3}" dt="2020-10-13T23:29:26.691" v="50"/>
        <pc:sldMkLst>
          <pc:docMk/>
          <pc:sldMk cId="0" sldId="283"/>
        </pc:sldMkLst>
      </pc:sldChg>
      <pc:sldChg chg="del">
        <pc:chgData name="Maria Elena Cruz Meza" userId="S::mcruzm@ipn.mx::f7a7522d-34b4-4f78-a277-e6647efa8222" providerId="AD" clId="Web-{0544F66C-2753-409D-A113-DE4196CEA3D3}" dt="2020-10-13T23:29:26.691" v="49"/>
        <pc:sldMkLst>
          <pc:docMk/>
          <pc:sldMk cId="0" sldId="284"/>
        </pc:sldMkLst>
      </pc:sldChg>
      <pc:sldChg chg="del">
        <pc:chgData name="Maria Elena Cruz Meza" userId="S::mcruzm@ipn.mx::f7a7522d-34b4-4f78-a277-e6647efa8222" providerId="AD" clId="Web-{0544F66C-2753-409D-A113-DE4196CEA3D3}" dt="2020-10-13T23:29:26.675" v="48"/>
        <pc:sldMkLst>
          <pc:docMk/>
          <pc:sldMk cId="0" sldId="285"/>
        </pc:sldMkLst>
      </pc:sldChg>
      <pc:sldChg chg="del">
        <pc:chgData name="Maria Elena Cruz Meza" userId="S::mcruzm@ipn.mx::f7a7522d-34b4-4f78-a277-e6647efa8222" providerId="AD" clId="Web-{0544F66C-2753-409D-A113-DE4196CEA3D3}" dt="2020-10-13T23:29:26.675" v="47"/>
        <pc:sldMkLst>
          <pc:docMk/>
          <pc:sldMk cId="0" sldId="286"/>
        </pc:sldMkLst>
      </pc:sldChg>
      <pc:sldChg chg="del">
        <pc:chgData name="Maria Elena Cruz Meza" userId="S::mcruzm@ipn.mx::f7a7522d-34b4-4f78-a277-e6647efa8222" providerId="AD" clId="Web-{0544F66C-2753-409D-A113-DE4196CEA3D3}" dt="2020-10-13T23:29:26.675" v="46"/>
        <pc:sldMkLst>
          <pc:docMk/>
          <pc:sldMk cId="0" sldId="287"/>
        </pc:sldMkLst>
      </pc:sldChg>
      <pc:sldChg chg="del">
        <pc:chgData name="Maria Elena Cruz Meza" userId="S::mcruzm@ipn.mx::f7a7522d-34b4-4f78-a277-e6647efa8222" providerId="AD" clId="Web-{0544F66C-2753-409D-A113-DE4196CEA3D3}" dt="2020-10-13T23:29:26.675" v="45"/>
        <pc:sldMkLst>
          <pc:docMk/>
          <pc:sldMk cId="0" sldId="288"/>
        </pc:sldMkLst>
      </pc:sldChg>
      <pc:sldChg chg="del">
        <pc:chgData name="Maria Elena Cruz Meza" userId="S::mcruzm@ipn.mx::f7a7522d-34b4-4f78-a277-e6647efa8222" providerId="AD" clId="Web-{0544F66C-2753-409D-A113-DE4196CEA3D3}" dt="2020-10-13T23:29:26.675" v="44"/>
        <pc:sldMkLst>
          <pc:docMk/>
          <pc:sldMk cId="0" sldId="289"/>
        </pc:sldMkLst>
      </pc:sldChg>
      <pc:sldChg chg="del">
        <pc:chgData name="Maria Elena Cruz Meza" userId="S::mcruzm@ipn.mx::f7a7522d-34b4-4f78-a277-e6647efa8222" providerId="AD" clId="Web-{0544F66C-2753-409D-A113-DE4196CEA3D3}" dt="2020-10-13T23:29:26.675" v="43"/>
        <pc:sldMkLst>
          <pc:docMk/>
          <pc:sldMk cId="0" sldId="290"/>
        </pc:sldMkLst>
      </pc:sldChg>
      <pc:sldChg chg="del">
        <pc:chgData name="Maria Elena Cruz Meza" userId="S::mcruzm@ipn.mx::f7a7522d-34b4-4f78-a277-e6647efa8222" providerId="AD" clId="Web-{0544F66C-2753-409D-A113-DE4196CEA3D3}" dt="2020-10-13T23:29:26.675" v="42"/>
        <pc:sldMkLst>
          <pc:docMk/>
          <pc:sldMk cId="0" sldId="291"/>
        </pc:sldMkLst>
      </pc:sldChg>
      <pc:sldChg chg="del">
        <pc:chgData name="Maria Elena Cruz Meza" userId="S::mcruzm@ipn.mx::f7a7522d-34b4-4f78-a277-e6647efa8222" providerId="AD" clId="Web-{0544F66C-2753-409D-A113-DE4196CEA3D3}" dt="2020-10-13T23:29:26.675" v="41"/>
        <pc:sldMkLst>
          <pc:docMk/>
          <pc:sldMk cId="0" sldId="292"/>
        </pc:sldMkLst>
      </pc:sldChg>
      <pc:sldChg chg="del">
        <pc:chgData name="Maria Elena Cruz Meza" userId="S::mcruzm@ipn.mx::f7a7522d-34b4-4f78-a277-e6647efa8222" providerId="AD" clId="Web-{0544F66C-2753-409D-A113-DE4196CEA3D3}" dt="2020-10-13T23:29:26.660" v="40"/>
        <pc:sldMkLst>
          <pc:docMk/>
          <pc:sldMk cId="0" sldId="293"/>
        </pc:sldMkLst>
      </pc:sldChg>
      <pc:sldChg chg="del">
        <pc:chgData name="Maria Elena Cruz Meza" userId="S::mcruzm@ipn.mx::f7a7522d-34b4-4f78-a277-e6647efa8222" providerId="AD" clId="Web-{0544F66C-2753-409D-A113-DE4196CEA3D3}" dt="2020-10-13T23:29:26.660" v="39"/>
        <pc:sldMkLst>
          <pc:docMk/>
          <pc:sldMk cId="0" sldId="294"/>
        </pc:sldMkLst>
      </pc:sldChg>
      <pc:sldChg chg="del">
        <pc:chgData name="Maria Elena Cruz Meza" userId="S::mcruzm@ipn.mx::f7a7522d-34b4-4f78-a277-e6647efa8222" providerId="AD" clId="Web-{0544F66C-2753-409D-A113-DE4196CEA3D3}" dt="2020-10-13T23:29:26.660" v="38"/>
        <pc:sldMkLst>
          <pc:docMk/>
          <pc:sldMk cId="0" sldId="295"/>
        </pc:sldMkLst>
      </pc:sldChg>
      <pc:sldChg chg="del">
        <pc:chgData name="Maria Elena Cruz Meza" userId="S::mcruzm@ipn.mx::f7a7522d-34b4-4f78-a277-e6647efa8222" providerId="AD" clId="Web-{0544F66C-2753-409D-A113-DE4196CEA3D3}" dt="2020-10-13T23:29:26.660" v="37"/>
        <pc:sldMkLst>
          <pc:docMk/>
          <pc:sldMk cId="0" sldId="296"/>
        </pc:sldMkLst>
      </pc:sldChg>
      <pc:sldChg chg="del">
        <pc:chgData name="Maria Elena Cruz Meza" userId="S::mcruzm@ipn.mx::f7a7522d-34b4-4f78-a277-e6647efa8222" providerId="AD" clId="Web-{0544F66C-2753-409D-A113-DE4196CEA3D3}" dt="2020-10-13T23:29:26.660" v="36"/>
        <pc:sldMkLst>
          <pc:docMk/>
          <pc:sldMk cId="0" sldId="297"/>
        </pc:sldMkLst>
      </pc:sldChg>
      <pc:sldChg chg="del">
        <pc:chgData name="Maria Elena Cruz Meza" userId="S::mcruzm@ipn.mx::f7a7522d-34b4-4f78-a277-e6647efa8222" providerId="AD" clId="Web-{0544F66C-2753-409D-A113-DE4196CEA3D3}" dt="2020-10-13T23:29:26.660" v="35"/>
        <pc:sldMkLst>
          <pc:docMk/>
          <pc:sldMk cId="0" sldId="298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34"/>
        <pc:sldMkLst>
          <pc:docMk/>
          <pc:sldMk cId="0" sldId="299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33"/>
        <pc:sldMkLst>
          <pc:docMk/>
          <pc:sldMk cId="0" sldId="300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32"/>
        <pc:sldMkLst>
          <pc:docMk/>
          <pc:sldMk cId="0" sldId="301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31"/>
        <pc:sldMkLst>
          <pc:docMk/>
          <pc:sldMk cId="0" sldId="302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30"/>
        <pc:sldMkLst>
          <pc:docMk/>
          <pc:sldMk cId="0" sldId="303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29"/>
        <pc:sldMkLst>
          <pc:docMk/>
          <pc:sldMk cId="0" sldId="304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28"/>
        <pc:sldMkLst>
          <pc:docMk/>
          <pc:sldMk cId="0" sldId="305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27"/>
        <pc:sldMkLst>
          <pc:docMk/>
          <pc:sldMk cId="0" sldId="306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26"/>
        <pc:sldMkLst>
          <pc:docMk/>
          <pc:sldMk cId="0" sldId="307"/>
        </pc:sldMkLst>
      </pc:sldChg>
      <pc:sldChg chg="del">
        <pc:chgData name="Maria Elena Cruz Meza" userId="S::mcruzm@ipn.mx::f7a7522d-34b4-4f78-a277-e6647efa8222" providerId="AD" clId="Web-{0544F66C-2753-409D-A113-DE4196CEA3D3}" dt="2020-10-13T23:29:26.644" v="25"/>
        <pc:sldMkLst>
          <pc:docMk/>
          <pc:sldMk cId="0" sldId="308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24"/>
        <pc:sldMkLst>
          <pc:docMk/>
          <pc:sldMk cId="0" sldId="309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23"/>
        <pc:sldMkLst>
          <pc:docMk/>
          <pc:sldMk cId="0" sldId="310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22"/>
        <pc:sldMkLst>
          <pc:docMk/>
          <pc:sldMk cId="0" sldId="311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21"/>
        <pc:sldMkLst>
          <pc:docMk/>
          <pc:sldMk cId="0" sldId="312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20"/>
        <pc:sldMkLst>
          <pc:docMk/>
          <pc:sldMk cId="0" sldId="313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19"/>
        <pc:sldMkLst>
          <pc:docMk/>
          <pc:sldMk cId="0" sldId="314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18"/>
        <pc:sldMkLst>
          <pc:docMk/>
          <pc:sldMk cId="0" sldId="315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17"/>
        <pc:sldMkLst>
          <pc:docMk/>
          <pc:sldMk cId="0" sldId="316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16"/>
        <pc:sldMkLst>
          <pc:docMk/>
          <pc:sldMk cId="0" sldId="317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15"/>
        <pc:sldMkLst>
          <pc:docMk/>
          <pc:sldMk cId="0" sldId="318"/>
        </pc:sldMkLst>
      </pc:sldChg>
      <pc:sldChg chg="del">
        <pc:chgData name="Maria Elena Cruz Meza" userId="S::mcruzm@ipn.mx::f7a7522d-34b4-4f78-a277-e6647efa8222" providerId="AD" clId="Web-{0544F66C-2753-409D-A113-DE4196CEA3D3}" dt="2020-10-13T23:29:26.628" v="14"/>
        <pc:sldMkLst>
          <pc:docMk/>
          <pc:sldMk cId="0" sldId="319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13"/>
        <pc:sldMkLst>
          <pc:docMk/>
          <pc:sldMk cId="0" sldId="320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12"/>
        <pc:sldMkLst>
          <pc:docMk/>
          <pc:sldMk cId="0" sldId="321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11"/>
        <pc:sldMkLst>
          <pc:docMk/>
          <pc:sldMk cId="0" sldId="322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10"/>
        <pc:sldMkLst>
          <pc:docMk/>
          <pc:sldMk cId="0" sldId="323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9"/>
        <pc:sldMkLst>
          <pc:docMk/>
          <pc:sldMk cId="0" sldId="324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8"/>
        <pc:sldMkLst>
          <pc:docMk/>
          <pc:sldMk cId="0" sldId="325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7"/>
        <pc:sldMkLst>
          <pc:docMk/>
          <pc:sldMk cId="0" sldId="326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6"/>
        <pc:sldMkLst>
          <pc:docMk/>
          <pc:sldMk cId="0" sldId="327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5"/>
        <pc:sldMkLst>
          <pc:docMk/>
          <pc:sldMk cId="0" sldId="328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4"/>
        <pc:sldMkLst>
          <pc:docMk/>
          <pc:sldMk cId="0" sldId="329"/>
        </pc:sldMkLst>
      </pc:sldChg>
      <pc:sldChg chg="del">
        <pc:chgData name="Maria Elena Cruz Meza" userId="S::mcruzm@ipn.mx::f7a7522d-34b4-4f78-a277-e6647efa8222" providerId="AD" clId="Web-{0544F66C-2753-409D-A113-DE4196CEA3D3}" dt="2020-10-13T23:29:26.613" v="3"/>
        <pc:sldMkLst>
          <pc:docMk/>
          <pc:sldMk cId="0" sldId="330"/>
        </pc:sldMkLst>
      </pc:sldChg>
      <pc:sldChg chg="del">
        <pc:chgData name="Maria Elena Cruz Meza" userId="S::mcruzm@ipn.mx::f7a7522d-34b4-4f78-a277-e6647efa8222" providerId="AD" clId="Web-{0544F66C-2753-409D-A113-DE4196CEA3D3}" dt="2020-10-13T23:29:26.597" v="2"/>
        <pc:sldMkLst>
          <pc:docMk/>
          <pc:sldMk cId="0" sldId="331"/>
        </pc:sldMkLst>
      </pc:sldChg>
      <pc:sldChg chg="del">
        <pc:chgData name="Maria Elena Cruz Meza" userId="S::mcruzm@ipn.mx::f7a7522d-34b4-4f78-a277-e6647efa8222" providerId="AD" clId="Web-{0544F66C-2753-409D-A113-DE4196CEA3D3}" dt="2020-10-13T23:29:26.597" v="1"/>
        <pc:sldMkLst>
          <pc:docMk/>
          <pc:sldMk cId="0" sldId="332"/>
        </pc:sldMkLst>
      </pc:sldChg>
      <pc:sldChg chg="del">
        <pc:chgData name="Maria Elena Cruz Meza" userId="S::mcruzm@ipn.mx::f7a7522d-34b4-4f78-a277-e6647efa8222" providerId="AD" clId="Web-{0544F66C-2753-409D-A113-DE4196CEA3D3}" dt="2020-10-13T23:29:26.597" v="0"/>
        <pc:sldMkLst>
          <pc:docMk/>
          <pc:sldMk cId="0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febb5389d_0_130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7febb5389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febb5389d_0_188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febb5389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febb5389d_0_19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7febb5389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febb5389d_0_200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febb5389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ebb5389d_0_206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7febb5389d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ebb5389d_0_212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7febb5389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febb5389d_0_218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7febb5389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ebb5389d_0_225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febb5389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ebb5389d_0_23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febb5389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ebb5389d_0_243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febb5389d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ebb5389d_0_247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febb5389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febb5389d_0_139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7febb5389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febb5389d_0_25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febb5389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febb5389d_0_262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7febb538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febb5389d_0_268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febb5389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febb5389d_0_27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7febb5389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febb5389d_0_281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7febb5389d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febb5389d_0_288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7febb5389d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ebb5389d_0_293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7febb5389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febb5389d_0_300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7febb5389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febb5389d_0_14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7febb5389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febb5389d_0_149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febb5389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febb5389d_0_162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7febb5389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febb5389d_0_167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7febb5389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febb5389d_0_174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7febb5389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febb5389d_0_182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7febb5389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ebb5389d_0_308:notes"/>
          <p:cNvSpPr txBox="1">
            <a:spLocks noGrp="1"/>
          </p:cNvSpPr>
          <p:nvPr>
            <p:ph type="body" idx="1"/>
          </p:nvPr>
        </p:nvSpPr>
        <p:spPr>
          <a:xfrm>
            <a:off x="686097" y="4343702"/>
            <a:ext cx="54858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7febb5389d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 cap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903287" y="3926681"/>
            <a:ext cx="77724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4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RECONOCIMIENTO DE PATRONES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03287" y="2665809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Profesora: M. en C. Ma. Elena Cruz Meza,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e-mail: </a:t>
            </a:r>
            <a:r>
              <a:rPr lang="en-GB" sz="24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escom.pr@gmail.com</a:t>
            </a:r>
            <a:endParaRPr/>
          </a:p>
        </p:txBody>
      </p:sp>
      <p:pic>
        <p:nvPicPr>
          <p:cNvPr id="68" name="Google Shape;68;p15" descr="ip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87" y="192881"/>
            <a:ext cx="638175" cy="90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descr="http://www.k4ch0.net/blog/wp-content/uploads/2009/07/ESCO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8412" y="261938"/>
            <a:ext cx="847725" cy="79771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  <a:effectLst>
            <a:outerShdw blurRad="63500" dist="53881" dir="13500000">
              <a:schemeClr val="lt2">
                <a:alpha val="498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933575" y="250031"/>
            <a:ext cx="5276700" cy="738300"/>
          </a:xfrm>
          <a:prstGeom prst="rect">
            <a:avLst/>
          </a:prstGeom>
          <a:noFill/>
          <a:ln>
            <a:noFill/>
          </a:ln>
          <a:effectLst>
            <a:outerShdw blurRad="63500" dist="53881" dir="13500000">
              <a:schemeClr val="lt2">
                <a:alpha val="498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INSTITUTO POLITÉCNICO NACIONAL</a:t>
            </a:r>
            <a:endParaRPr sz="1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ESCUELA SUPERIOR DE CÓMPUTO</a:t>
            </a:r>
            <a:endParaRPr sz="1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DEPARTAMENTO DE INGENIERÍA EN SISTEMAS COMPUTACIONALES</a:t>
            </a:r>
            <a:endParaRPr sz="1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ACADEMIA DE INGENIERÍA DE SOFTWARE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250825" y="627459"/>
            <a:ext cx="8351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necesitamos hacerle a una imagen cuya información almacenada en ella contiene a los patrones de interés?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t="14327" b="13889"/>
          <a:stretch/>
        </p:blipFill>
        <p:spPr>
          <a:xfrm>
            <a:off x="297575" y="1801600"/>
            <a:ext cx="8619700" cy="32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3339150" y="2284475"/>
            <a:ext cx="2679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7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Segmentación</a:t>
            </a:r>
            <a:endParaRPr sz="1300"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l="15198" r="14827"/>
          <a:stretch/>
        </p:blipFill>
        <p:spPr>
          <a:xfrm>
            <a:off x="1142250" y="123250"/>
            <a:ext cx="7073402" cy="502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241975" y="410190"/>
            <a:ext cx="8748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2800" b="1">
                <a:solidFill>
                  <a:schemeClr val="dk1"/>
                </a:solidFill>
              </a:rPr>
              <a:t>El papel de los descriptores en la s</a:t>
            </a:r>
            <a:r>
              <a:rPr lang="en-GB" sz="2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egmentación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7125" y="2122300"/>
            <a:ext cx="5557174" cy="26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88" y="1098175"/>
            <a:ext cx="2829000" cy="1619400"/>
          </a:xfrm>
          <a:prstGeom prst="cloudCallout">
            <a:avLst>
              <a:gd name="adj1" fmla="val 60890"/>
              <a:gd name="adj2" fmla="val 45693"/>
            </a:avLst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663178"/>
            <a:ext cx="6560343" cy="40088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971550" y="897731"/>
            <a:ext cx="323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181"/>
              </a:buClr>
              <a:buSzPts val="2800"/>
              <a:buFont typeface="Arial"/>
              <a:buNone/>
            </a:pPr>
            <a:r>
              <a:rPr lang="en-GB" sz="2800" b="1" i="0" u="none">
                <a:solidFill>
                  <a:srgbClr val="F9E181"/>
                </a:solidFill>
                <a:latin typeface="Arial"/>
                <a:ea typeface="Arial"/>
                <a:cs typeface="Arial"/>
                <a:sym typeface="Arial"/>
              </a:rPr>
              <a:t>La “Descripción”: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658415"/>
            <a:ext cx="6560343" cy="43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675" y="923925"/>
            <a:ext cx="2756296" cy="45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9222" y="165950"/>
            <a:ext cx="6126799" cy="48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468303" y="627450"/>
            <a:ext cx="21966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 de Descripción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3094025" y="2087906"/>
            <a:ext cx="60309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https://encrypted-tbn0.gstatic.com/images?q=tbn%3AANd9GcQgJwSoBTyW2Kgtg1niT1Iw1IE8RQpCqAiVcrLrC1lWIfAMks4k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l="11007" r="11418"/>
          <a:stretch/>
        </p:blipFill>
        <p:spPr>
          <a:xfrm>
            <a:off x="1142250" y="887025"/>
            <a:ext cx="6675049" cy="40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517525" y="398859"/>
            <a:ext cx="75612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Propiedades más importantes que deben barajarse en la elección:</a:t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1633537" y="1977628"/>
            <a:ext cx="53292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https://encrypted-tbn0.gstatic.com/images?q=tbn%3AANd9GcQY7rii1BVncRCacebvfk6qo6oWIDC9N4GVfpZS7wYlBU2S5DKU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1633537" y="3434953"/>
            <a:ext cx="6605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https://img2.freepng.es/20180616/lgu/kisspng-reliability-engineering-computer-icons-validity-5b24fd24e49099.4449293015291507569362.jpg</a:t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1633537" y="4893469"/>
            <a:ext cx="4572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https://caminosaleatorios.files.wordpress.com/2017/11/ejemplo.png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l="9304" r="10134"/>
          <a:stretch/>
        </p:blipFill>
        <p:spPr>
          <a:xfrm>
            <a:off x="958250" y="832250"/>
            <a:ext cx="7719676" cy="401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517525" y="246459"/>
            <a:ext cx="75612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Propiedades más importantes que deben barajarse en la elección:</a:t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1331912" y="1963340"/>
            <a:ext cx="7272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GB" sz="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lh3.googleusercontent.com/proxy/fAVtzLx2I8oDlOvnsT6MNZKb8a-Izd7jd41ngcz0TQA_Xt2FkyWsjjR8EnK5zf2gM71sErBhz3FQlOW8GDsDdAyqxGDSrI4I-8NUDatObVwYGLeH6dS41ENuHOhsQNntFOO0-Jyc8EeNiAo</a:t>
            </a:r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1476375" y="3381375"/>
            <a:ext cx="45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 sz="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https://www.fotochismes.com/wp-content/uploads/2017/04/Google-32im%C3%A1genes.jpg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1619250" y="4787503"/>
            <a:ext cx="457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GB" sz="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felogdecaleruega.files.wordpress.com/2018/01/dimensionalidad.jpg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ctrTitle"/>
          </p:nvPr>
        </p:nvSpPr>
        <p:spPr>
          <a:xfrm>
            <a:off x="15875" y="2085975"/>
            <a:ext cx="9109200" cy="2052600"/>
          </a:xfrm>
          <a:prstGeom prst="rect">
            <a:avLst/>
          </a:prstGeom>
          <a:solidFill>
            <a:srgbClr val="FE96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3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Ejemplos:</a:t>
            </a:r>
            <a:br>
              <a:rPr lang="en-GB" sz="3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5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“Problemas en la Selección de características al construir un SARP”</a:t>
            </a:r>
            <a:endParaRPr sz="4700"/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685800" y="250031"/>
            <a:ext cx="7772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GB" sz="3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Identificación de Personas mediante la Huella Dactilar (0)</a:t>
            </a:r>
            <a:endParaRPr/>
          </a:p>
        </p:txBody>
      </p:sp>
      <p:pic>
        <p:nvPicPr>
          <p:cNvPr id="207" name="Google Shape;207;p32" descr="C:\Mis Documentos\ALBERTO\DOCENCIA\SDV\TEORIA\HUELLA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80000">
            <a:off x="5470704" y="2139553"/>
            <a:ext cx="2522934" cy="25229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08" name="Google Shape;208;p32" descr="C:\Documents and Settings\Maria elena\Configuración local\Archivos temporales de Internet\Content.IE5\K39G61BS\MP900443260[1]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587" y="1457325"/>
            <a:ext cx="3621881" cy="24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/>
          <p:nvPr/>
        </p:nvSpPr>
        <p:spPr>
          <a:xfrm rot="1876253">
            <a:off x="4007803" y="4133619"/>
            <a:ext cx="1833226" cy="988628"/>
          </a:xfrm>
          <a:prstGeom prst="curvedUpArrow">
            <a:avLst>
              <a:gd name="adj1" fmla="val 15426"/>
              <a:gd name="adj2" fmla="val 20056"/>
              <a:gd name="adj3" fmla="val 5400"/>
            </a:avLst>
          </a:prstGeom>
          <a:solidFill>
            <a:srgbClr val="C00000"/>
          </a:solidFill>
          <a:ln w="25400" cap="flat" cmpd="sng">
            <a:solidFill>
              <a:srgbClr val="BB61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solidFill>
            <a:srgbClr val="FE96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 Introducción a la selección de características</a:t>
            </a:r>
            <a:endParaRPr sz="90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 Pre-procesamiento</a:t>
            </a:r>
            <a:endParaRPr sz="90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 Selección de características basada en la prueba de hipótesis estadística</a:t>
            </a:r>
            <a:endParaRPr sz="90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 Medidas para la separación de clases</a:t>
            </a:r>
            <a:endParaRPr sz="90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2.5 Generación óptima de características</a:t>
            </a:r>
            <a:endParaRPr sz="900"/>
          </a:p>
        </p:txBody>
      </p:sp>
      <p:sp>
        <p:nvSpPr>
          <p:cNvPr id="77" name="Google Shape;77;p16"/>
          <p:cNvSpPr txBox="1"/>
          <p:nvPr/>
        </p:nvSpPr>
        <p:spPr>
          <a:xfrm>
            <a:off x="4939500" y="25084"/>
            <a:ext cx="27876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 II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463" y="2392328"/>
            <a:ext cx="22002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8" y="2401263"/>
            <a:ext cx="22002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75" y="952075"/>
            <a:ext cx="29718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685800" y="171450"/>
            <a:ext cx="7772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GB" sz="3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1.- Problemas para la Segmentación de las Huellas  Dactilares(1)</a:t>
            </a:r>
            <a:endParaRPr/>
          </a:p>
        </p:txBody>
      </p:sp>
      <p:pic>
        <p:nvPicPr>
          <p:cNvPr id="215" name="Google Shape;215;p33" descr="C:\Mis Documentos\ALBERTO\DOCENCIA\SDV\TEORIA\HUELLA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5600" y="1491853"/>
            <a:ext cx="2646760" cy="26455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6" name="Google Shape;216;p33" descr="C:\Mis Documentos\ALBERTO\DOCENCIA\SDV\TEORIA\HUELLA01.JPG"/>
          <p:cNvPicPr preferRelativeResize="0"/>
          <p:nvPr/>
        </p:nvPicPr>
        <p:blipFill rotWithShape="1">
          <a:blip r:embed="rId3">
            <a:alphaModFix/>
          </a:blip>
          <a:srcRect l="26250" t="3044" r="15660" b="77870"/>
          <a:stretch/>
        </p:blipFill>
        <p:spPr>
          <a:xfrm>
            <a:off x="0" y="2733675"/>
            <a:ext cx="8324850" cy="20526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17" name="Google Shape;217;p33"/>
          <p:cNvSpPr/>
          <p:nvPr/>
        </p:nvSpPr>
        <p:spPr>
          <a:xfrm>
            <a:off x="5940425" y="1437084"/>
            <a:ext cx="2663700" cy="8646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/>
          <p:nvPr/>
        </p:nvSpPr>
        <p:spPr>
          <a:xfrm rot="9190083">
            <a:off x="3225602" y="1440390"/>
            <a:ext cx="2073662" cy="1042180"/>
          </a:xfrm>
          <a:prstGeom prst="curvedUpArrow">
            <a:avLst>
              <a:gd name="adj1" fmla="val 15570"/>
              <a:gd name="adj2" fmla="val 20092"/>
              <a:gd name="adj3" fmla="val 5400"/>
            </a:avLst>
          </a:prstGeom>
          <a:solidFill>
            <a:srgbClr val="C00000"/>
          </a:solidFill>
          <a:ln w="25400" cap="flat" cmpd="sng">
            <a:solidFill>
              <a:srgbClr val="BB61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685800" y="171450"/>
            <a:ext cx="7772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4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 tratada para la Identificación de Huellas (II)</a:t>
            </a:r>
            <a:endParaRPr/>
          </a:p>
        </p:txBody>
      </p:sp>
      <p:pic>
        <p:nvPicPr>
          <p:cNvPr id="224" name="Google Shape;224;p34" descr="C:\Mis Documentos\ALBERTO\DOCENCIA\SDV\TEORIA\HUELLA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50" y="1371600"/>
            <a:ext cx="3303983" cy="33039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25" name="Google Shape;225;p34" descr="C:\Mis Documentos\ALBERTO\DOCENCIA\SDV\TEORIA\HUELLA0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1687" y="1359694"/>
            <a:ext cx="3318272" cy="33182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685800" y="171450"/>
            <a:ext cx="7772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4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rasgos para la identificación de una Huella (III)</a:t>
            </a:r>
            <a:endParaRPr/>
          </a:p>
        </p:txBody>
      </p:sp>
      <p:pic>
        <p:nvPicPr>
          <p:cNvPr id="231" name="Google Shape;231;p35" descr="C:\Mis Documentos\ALBERTO\DOCENCIA\SDV\TEORIA\HUELLA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178719"/>
            <a:ext cx="3175396" cy="31753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32" name="Google Shape;232;p35" descr="C:\Mis Documentos\ALBERTO\DOCENCIA\SDV\TEORIA\HUELLA0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0750" y="1178719"/>
            <a:ext cx="3175396" cy="31753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 descr="C:\Mis Documentos\ALBERTO\DOCENCIA\SDV\TEORIA\HUELLA04.JPG"/>
          <p:cNvPicPr preferRelativeResize="0"/>
          <p:nvPr/>
        </p:nvPicPr>
        <p:blipFill rotWithShape="1">
          <a:blip r:embed="rId3">
            <a:alphaModFix/>
          </a:blip>
          <a:srcRect l="11903" t="11909" r="8154"/>
          <a:stretch/>
        </p:blipFill>
        <p:spPr>
          <a:xfrm>
            <a:off x="395278" y="1006070"/>
            <a:ext cx="2984976" cy="27787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685800" y="171450"/>
            <a:ext cx="7772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4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Selección de rasgos para la identificación de Huellas (IV)</a:t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504149" y="2472773"/>
            <a:ext cx="1682100" cy="9168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6" descr="C:\Mis Documentos\ALBERTO\DOCENCIA\SDV\TEORIA\HUELLA04.JPG"/>
          <p:cNvPicPr preferRelativeResize="0"/>
          <p:nvPr/>
        </p:nvPicPr>
        <p:blipFill rotWithShape="1">
          <a:blip r:embed="rId3">
            <a:alphaModFix/>
          </a:blip>
          <a:srcRect l="25156" t="60875" r="10206" b="11907"/>
          <a:stretch/>
        </p:blipFill>
        <p:spPr>
          <a:xfrm>
            <a:off x="3270025" y="3064969"/>
            <a:ext cx="5793300" cy="1828500"/>
          </a:xfrm>
          <a:prstGeom prst="wedgeRoundRectCallout">
            <a:avLst>
              <a:gd name="adj1" fmla="val -70293"/>
              <a:gd name="adj2" fmla="val -45291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title"/>
          </p:nvPr>
        </p:nvSpPr>
        <p:spPr>
          <a:xfrm>
            <a:off x="685800" y="171450"/>
            <a:ext cx="7772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Identificación de Huellas (IV)</a:t>
            </a:r>
            <a:endParaRPr/>
          </a:p>
        </p:txBody>
      </p:sp>
      <p:pic>
        <p:nvPicPr>
          <p:cNvPr id="246" name="Google Shape;246;p37" descr="C:\Mis Documentos\ALBERTO\DOCENCIA\SDV\TEORIA\HUELLA04.JPG"/>
          <p:cNvPicPr preferRelativeResize="0"/>
          <p:nvPr/>
        </p:nvPicPr>
        <p:blipFill rotWithShape="1">
          <a:blip r:embed="rId3">
            <a:alphaModFix/>
          </a:blip>
          <a:srcRect l="25156" t="60875" r="10206" b="11907"/>
          <a:stretch/>
        </p:blipFill>
        <p:spPr>
          <a:xfrm>
            <a:off x="395287" y="1006078"/>
            <a:ext cx="5133975" cy="16192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50" y="3050381"/>
            <a:ext cx="6472238" cy="2093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7"/>
          <p:cNvCxnSpPr/>
          <p:nvPr/>
        </p:nvCxnSpPr>
        <p:spPr>
          <a:xfrm rot="5400000">
            <a:off x="911512" y="3128353"/>
            <a:ext cx="977400" cy="2952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med" len="med"/>
          </a:ln>
        </p:spPr>
      </p:cxn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xfrm>
            <a:off x="0" y="171450"/>
            <a:ext cx="914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4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2.- Clasificación de tipos de Iris (flores)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l="798" r="3048"/>
          <a:stretch/>
        </p:blipFill>
        <p:spPr>
          <a:xfrm>
            <a:off x="290512" y="1653778"/>
            <a:ext cx="8745536" cy="248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9"/>
          <p:cNvPicPr preferRelativeResize="0"/>
          <p:nvPr/>
        </p:nvPicPr>
        <p:blipFill rotWithShape="1">
          <a:blip r:embed="rId3">
            <a:alphaModFix/>
          </a:blip>
          <a:srcRect l="5564" r="17048" b="29701"/>
          <a:stretch/>
        </p:blipFill>
        <p:spPr>
          <a:xfrm>
            <a:off x="0" y="844350"/>
            <a:ext cx="9144000" cy="39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0" y="171450"/>
            <a:ext cx="914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4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Clasificación de tipos de Iris (I)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 rot="-957720">
            <a:off x="511407" y="2112701"/>
            <a:ext cx="2845095" cy="126881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acifico"/>
              <a:buChar char="•"/>
            </a:pPr>
            <a:r>
              <a:rPr lang="en-GB" sz="1700" i="0" u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Tres categorías</a:t>
            </a:r>
            <a:endParaRPr sz="400">
              <a:latin typeface="Pacifico"/>
              <a:ea typeface="Pacifico"/>
              <a:cs typeface="Pacifico"/>
              <a:sym typeface="Pacifico"/>
            </a:endParaRPr>
          </a:p>
          <a:p>
            <a:pPr marL="342900" marR="0" lvl="0" indent="-2476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acifico"/>
              <a:buChar char="•"/>
            </a:pPr>
            <a:r>
              <a:rPr lang="en-GB" sz="1700" i="0" u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Patrones bidimensionales:</a:t>
            </a:r>
            <a:endParaRPr sz="400">
              <a:latin typeface="Pacifico"/>
              <a:ea typeface="Pacifico"/>
              <a:cs typeface="Pacifico"/>
              <a:sym typeface="Pacifico"/>
            </a:endParaRPr>
          </a:p>
          <a:p>
            <a:pPr marL="800100" marR="0" lvl="1" indent="-2476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acifico"/>
              <a:buChar char="•"/>
            </a:pPr>
            <a:r>
              <a:rPr lang="en-GB" sz="170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longitud del pétalo</a:t>
            </a:r>
            <a:endParaRPr sz="400">
              <a:latin typeface="Pacifico"/>
              <a:ea typeface="Pacifico"/>
              <a:cs typeface="Pacifico"/>
              <a:sym typeface="Pacifico"/>
            </a:endParaRPr>
          </a:p>
          <a:p>
            <a:pPr marL="800100" marR="0" lvl="1" indent="-2476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acifico"/>
              <a:buChar char="•"/>
            </a:pPr>
            <a:r>
              <a:rPr lang="en-GB" sz="170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anchura del pétalo</a:t>
            </a:r>
            <a:endParaRPr sz="4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 rot="-1109945">
            <a:off x="3052144" y="1038904"/>
            <a:ext cx="2881912" cy="106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Descriptores utilizados para discriminar:</a:t>
            </a:r>
            <a:endParaRPr sz="15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acifico"/>
              <a:buChar char="●"/>
            </a:pPr>
            <a:r>
              <a:rPr lang="en-GB" sz="15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Iiris setosa de las otras dos, no para discriminar entre iris virginica e iris versicolor</a:t>
            </a:r>
            <a:endParaRPr sz="3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0" y="171450"/>
            <a:ext cx="914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4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Clasificación de tipos de Iris (II)</a:t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6950" y="1279578"/>
            <a:ext cx="5732462" cy="350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 rotWithShape="1">
          <a:blip r:embed="rId4">
            <a:alphaModFix/>
          </a:blip>
          <a:srcRect l="801" t="7557" r="61023" b="9668"/>
          <a:stretch/>
        </p:blipFill>
        <p:spPr>
          <a:xfrm>
            <a:off x="1945296" y="2243851"/>
            <a:ext cx="1240500" cy="897900"/>
          </a:xfrm>
          <a:prstGeom prst="wedgeRectCallout">
            <a:avLst>
              <a:gd name="adj1" fmla="val 28529"/>
              <a:gd name="adj2" fmla="val 67198"/>
            </a:avLst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l="39884" t="10229" r="31938" b="9661"/>
          <a:stretch/>
        </p:blipFill>
        <p:spPr>
          <a:xfrm>
            <a:off x="4852327" y="3223699"/>
            <a:ext cx="1543800" cy="1121700"/>
          </a:xfrm>
          <a:prstGeom prst="wedgeEllipseCallout">
            <a:avLst>
              <a:gd name="adj1" fmla="val -44248"/>
              <a:gd name="adj2" fmla="val -48761"/>
            </a:avLst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 rotWithShape="1">
          <a:blip r:embed="rId4">
            <a:alphaModFix/>
          </a:blip>
          <a:srcRect l="68969" t="12900" r="3047" b="9663"/>
          <a:stretch/>
        </p:blipFill>
        <p:spPr>
          <a:xfrm>
            <a:off x="6979403" y="1322252"/>
            <a:ext cx="1326600" cy="921600"/>
          </a:xfrm>
          <a:prstGeom prst="wedgeRoundRectCallout">
            <a:avLst>
              <a:gd name="adj1" fmla="val -72773"/>
              <a:gd name="adj2" fmla="val -14836"/>
              <a:gd name="adj3" fmla="val 0"/>
            </a:avLst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400" y="2110388"/>
            <a:ext cx="2898506" cy="289850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0" y="1075988"/>
            <a:ext cx="8100900" cy="1296600"/>
          </a:xfrm>
          <a:prstGeom prst="rect">
            <a:avLst/>
          </a:prstGeom>
          <a:solidFill>
            <a:srgbClr val="FE96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 sz="4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 Introducción a la selección de características  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85800" y="366713"/>
            <a:ext cx="7772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Problema: Identificación de objetos en una imagen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392563"/>
            <a:ext cx="5112600" cy="33726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250" y="1328625"/>
            <a:ext cx="1347600" cy="598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09970" ky="199851" algn="tl" rotWithShape="0">
              <a:srgbClr val="000000">
                <a:alpha val="298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7482" y="2247714"/>
            <a:ext cx="954000" cy="64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09970" ky="199851" algn="tl" rotWithShape="0">
              <a:srgbClr val="000000">
                <a:alpha val="298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6228" y="3057804"/>
            <a:ext cx="669000" cy="669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09970" ky="199851" algn="tl" rotWithShape="0">
              <a:srgbClr val="000000">
                <a:alpha val="29800"/>
              </a:srgbClr>
            </a:outerShdw>
          </a:effectLst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8049" y="3867899"/>
            <a:ext cx="1151400" cy="72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09970" ky="199851" algn="tl" rotWithShape="0">
              <a:srgbClr val="000000">
                <a:alpha val="29800"/>
              </a:srgbClr>
            </a:outerShdw>
          </a:effectLst>
        </p:spPr>
      </p:pic>
      <p:sp>
        <p:nvSpPr>
          <p:cNvPr id="97" name="Google Shape;97;p18"/>
          <p:cNvSpPr/>
          <p:nvPr/>
        </p:nvSpPr>
        <p:spPr>
          <a:xfrm>
            <a:off x="5795962" y="1653778"/>
            <a:ext cx="863700" cy="215400"/>
          </a:xfrm>
          <a:prstGeom prst="notchedRightArrow">
            <a:avLst>
              <a:gd name="adj1" fmla="val 18007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B61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5795962" y="2463403"/>
            <a:ext cx="863700" cy="216600"/>
          </a:xfrm>
          <a:prstGeom prst="notchedRightArrow">
            <a:avLst>
              <a:gd name="adj1" fmla="val 17987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B61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5795962" y="3265884"/>
            <a:ext cx="863700" cy="217800"/>
          </a:xfrm>
          <a:prstGeom prst="notchedRightArrow">
            <a:avLst>
              <a:gd name="adj1" fmla="val 17967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B61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5795962" y="4083844"/>
            <a:ext cx="863700" cy="217800"/>
          </a:xfrm>
          <a:prstGeom prst="notchedRightArrow">
            <a:avLst>
              <a:gd name="adj1" fmla="val 17967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B61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275275"/>
            <a:ext cx="8137300" cy="495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937000" y="1606149"/>
            <a:ext cx="11733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la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identificación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GB" sz="12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características</a:t>
            </a:r>
            <a:endParaRPr/>
          </a:p>
          <a:p>
            <a:pPr marL="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GB" sz="12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Detección de características 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2950369"/>
            <a:ext cx="6457950" cy="213955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85800" y="250031"/>
            <a:ext cx="7772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Ej. </a:t>
            </a:r>
            <a:r>
              <a:rPr lang="en-GB" sz="3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Identificación de objetos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825" y="951309"/>
            <a:ext cx="2106216" cy="185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0"/>
          <p:cNvCxnSpPr/>
          <p:nvPr/>
        </p:nvCxnSpPr>
        <p:spPr>
          <a:xfrm rot="5400000">
            <a:off x="911512" y="3128353"/>
            <a:ext cx="977400" cy="2952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med" len="med"/>
          </a:ln>
        </p:spPr>
      </p:cxn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r="30289"/>
          <a:stretch/>
        </p:blipFill>
        <p:spPr>
          <a:xfrm>
            <a:off x="315450" y="414000"/>
            <a:ext cx="8377499" cy="128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800" y="1786600"/>
            <a:ext cx="6275300" cy="2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1790700" y="4658915"/>
            <a:ext cx="24939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imagen corrompida 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4579937" y="4658915"/>
            <a:ext cx="37371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imagen en condiciones ideales</a:t>
            </a:r>
            <a:endParaRPr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250825" y="229021"/>
            <a:ext cx="8358600" cy="5772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4CB2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6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necesitamos hacerle a la imagen </a:t>
            </a:r>
            <a:r>
              <a:rPr lang="en-GB" sz="1600" b="1" i="1">
                <a:solidFill>
                  <a:schemeClr val="dk1"/>
                </a:solidFill>
              </a:rPr>
              <a:t>del problema planteado, de la </a:t>
            </a:r>
            <a:r>
              <a:rPr lang="en-GB" sz="1600" b="1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 en a) lograr la imagen en b)?… </a:t>
            </a:r>
            <a:endParaRPr sz="1200"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t="48014"/>
          <a:stretch/>
        </p:blipFill>
        <p:spPr>
          <a:xfrm>
            <a:off x="1352550" y="2175819"/>
            <a:ext cx="6907399" cy="289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90066"/>
          <a:stretch/>
        </p:blipFill>
        <p:spPr>
          <a:xfrm>
            <a:off x="1352550" y="1072025"/>
            <a:ext cx="6907399" cy="55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t="23471" b="63192"/>
          <a:stretch/>
        </p:blipFill>
        <p:spPr>
          <a:xfrm>
            <a:off x="1352550" y="1594283"/>
            <a:ext cx="6907399" cy="74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lang="en-GB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735806"/>
            <a:ext cx="7979666" cy="416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920750" y="1329928"/>
            <a:ext cx="33783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características</a:t>
            </a:r>
            <a:endParaRPr/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99F9B3793FA94CBD8125813BEB9B3F" ma:contentTypeVersion="2" ma:contentTypeDescription="Create a new document." ma:contentTypeScope="" ma:versionID="f6c5828bfcf2c7ef6c5613345b4cd193">
  <xsd:schema xmlns:xsd="http://www.w3.org/2001/XMLSchema" xmlns:xs="http://www.w3.org/2001/XMLSchema" xmlns:p="http://schemas.microsoft.com/office/2006/metadata/properties" xmlns:ns2="8b6f80a5-2a3b-4025-8edd-f312bc1cd86a" targetNamespace="http://schemas.microsoft.com/office/2006/metadata/properties" ma:root="true" ma:fieldsID="0fdcb5c8e16a73d49070157ece263303" ns2:_="">
    <xsd:import namespace="8b6f80a5-2a3b-4025-8edd-f312bc1cd8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f80a5-2a3b-4025-8edd-f312bc1cd8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69F739-BC7C-405C-A663-97756401BE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6f80a5-2a3b-4025-8edd-f312bc1cd8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758A9-99A4-4DA0-9613-D57DB0E258E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D0E70E3-C429-45C2-9C8E-91D29165EB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27</Slides>
  <Notes>27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Simple Light</vt:lpstr>
      <vt:lpstr>RECONOCIMIENTO DE PATRONES</vt:lpstr>
      <vt:lpstr>Presentación de PowerPoint</vt:lpstr>
      <vt:lpstr>Presentación de PowerPoint</vt:lpstr>
      <vt:lpstr>Problema: Identificación de objetos en una imagen</vt:lpstr>
      <vt:lpstr>Presentación de PowerPoint</vt:lpstr>
      <vt:lpstr>Ej. Identificación de objetos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Ejemplos: “Problemas en la Selección de características al construir un SARP”</vt:lpstr>
      <vt:lpstr>Identificación de Personas mediante la Huella Dactilar (0)</vt:lpstr>
      <vt:lpstr>1.- Problemas para la Segmentación de las Huellas  Dactilares(1)</vt:lpstr>
      <vt:lpstr>Imagen tratada para la Identificación de Huellas (II)</vt:lpstr>
      <vt:lpstr>Extracción de rasgos para la identificación de una Huella (III)</vt:lpstr>
      <vt:lpstr>Selección de rasgos para la identificación de Huellas (IV)</vt:lpstr>
      <vt:lpstr>Identificación de Huellas (IV)</vt:lpstr>
      <vt:lpstr>2.- Clasificación de tipos de Iris (flores)</vt:lpstr>
      <vt:lpstr>Clasificación de tipos de Iris (I)</vt:lpstr>
      <vt:lpstr>Clasificación de tipos de Iris (II)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RECONOCIMIENTO DE PATRONES</dc:title>
  <cp:revision>5</cp:revision>
  <dcterms:modified xsi:type="dcterms:W3CDTF">2020-10-15T15:29:38Z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0x0101003199F9B3793FA94CBD8125813BEB9B3F</vt:lpwstr>
  </property>
</Properties>
</file>